
<file path=[Content_Types].xml><?xml version="1.0" encoding="utf-8"?>
<Types xmlns="http://schemas.openxmlformats.org/package/2006/content-types">
  <Default Extension="jpeg" ContentType="image/jpeg"/>
  <Default Extension="JPG" ContentType="image/.jpg"/>
  <Default Extension="tiff" ContentType="image/tif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94" r:id="rId3"/>
    <p:sldId id="295" r:id="rId5"/>
    <p:sldId id="296" r:id="rId6"/>
    <p:sldId id="279" r:id="rId7"/>
    <p:sldId id="277" r:id="rId8"/>
    <p:sldId id="293" r:id="rId9"/>
    <p:sldId id="273" r:id="rId10"/>
    <p:sldId id="290" r:id="rId11"/>
    <p:sldId id="291" r:id="rId12"/>
    <p:sldId id="292" r:id="rId13"/>
    <p:sldId id="289" r:id="rId14"/>
    <p:sldId id="287" r:id="rId15"/>
    <p:sldId id="258" r:id="rId16"/>
    <p:sldId id="260" r:id="rId17"/>
    <p:sldId id="263" r:id="rId18"/>
    <p:sldId id="265" r:id="rId19"/>
    <p:sldId id="288" r:id="rId20"/>
    <p:sldId id="281" r:id="rId21"/>
    <p:sldId id="282" r:id="rId22"/>
    <p:sldId id="283" r:id="rId23"/>
    <p:sldId id="299" r:id="rId24"/>
    <p:sldId id="297" r:id="rId25"/>
    <p:sldId id="278" r:id="rId26"/>
  </p:sldIdLst>
  <p:sldSz cx="12192000" cy="6858000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1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12"/>
    <p:restoredTop sz="89312" autoAdjust="0"/>
  </p:normalViewPr>
  <p:slideViewPr>
    <p:cSldViewPr showGuides="1">
      <p:cViewPr>
        <p:scale>
          <a:sx n="73" d="100"/>
          <a:sy n="73" d="100"/>
        </p:scale>
        <p:origin x="-432" y="216"/>
      </p:cViewPr>
      <p:guideLst>
        <p:guide pos="3840"/>
        <p:guide orient="horz" pos="211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0" Type="http://schemas.openxmlformats.org/officeDocument/2006/relationships/tags" Target="tags/tag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F5133-18E1-4BE0-871D-77914F90282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8C6DFC-EBB8-4F1B-9B35-3338F3BDE3F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C6DFC-EBB8-4F1B-9B35-3338F3BDE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C6DFC-EBB8-4F1B-9B35-3338F3BDE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C6DFC-EBB8-4F1B-9B35-3338F3BDE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C6DFC-EBB8-4F1B-9B35-3338F3BDE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C6DFC-EBB8-4F1B-9B35-3338F3BDE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81E0-19A0-4127-AA5A-9E91137CE2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0D97-8885-4E55-BEA0-9C24518388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81E0-19A0-4127-AA5A-9E91137CE2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0D97-8885-4E55-BEA0-9C24518388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81E0-19A0-4127-AA5A-9E91137CE2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0D97-8885-4E55-BEA0-9C24518388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5407779" y="1307773"/>
            <a:ext cx="1387734" cy="168378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81E0-19A0-4127-AA5A-9E91137CE2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0D97-8885-4E55-BEA0-9C24518388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81E0-19A0-4127-AA5A-9E91137CE2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0D97-8885-4E55-BEA0-9C24518388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81E0-19A0-4127-AA5A-9E91137CE2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0D97-8885-4E55-BEA0-9C24518388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81E0-19A0-4127-AA5A-9E91137CE2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0D97-8885-4E55-BEA0-9C24518388E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81E0-19A0-4127-AA5A-9E91137CE2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0D97-8885-4E55-BEA0-9C24518388EC}" type="slidenum">
              <a:rPr lang="zh-CN" altLang="en-US" smtClean="0"/>
            </a:fld>
            <a:endParaRPr lang="zh-CN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81E0-19A0-4127-AA5A-9E91137CE2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0D97-8885-4E55-BEA0-9C24518388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81E0-19A0-4127-AA5A-9E91137CE2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0D97-8885-4E55-BEA0-9C24518388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81E0-19A0-4127-AA5A-9E91137CE2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0D97-8885-4E55-BEA0-9C24518388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17B81E0-19A0-4127-AA5A-9E91137CE2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50D97-8885-4E55-BEA0-9C24518388E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tiff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tiff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themeOverride" Target="../theme/themeOverride2.xml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hemeOverride" Target="../theme/themeOverride3.xml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jpeg"/><Relationship Id="rId1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2"/>
          <p:cNvSpPr/>
          <p:nvPr/>
        </p:nvSpPr>
        <p:spPr>
          <a:xfrm>
            <a:off x="4210869" y="2852936"/>
            <a:ext cx="3770263" cy="1369606"/>
          </a:xfrm>
          <a:prstGeom prst="rect">
            <a:avLst/>
          </a:prstGeom>
          <a:ln w="12700">
            <a:miter lim="400000"/>
          </a:ln>
        </p:spPr>
        <p:txBody>
          <a:bodyPr wrap="none" lIns="38100" tIns="38100" rIns="38100" bIns="38100" anchor="ctr">
            <a:spAutoFit/>
          </a:bodyPr>
          <a:lstStyle>
            <a:lvl1pPr>
              <a:defRPr sz="9000" b="1">
                <a:solidFill>
                  <a:srgbClr val="4D4E4C"/>
                </a:solidFill>
                <a:latin typeface="冬青黑体简体中文 W3"/>
                <a:ea typeface="冬青黑体简体中文 W3"/>
                <a:cs typeface="冬青黑体简体中文 W3"/>
                <a:sym typeface="冬青黑体简体中文 W3"/>
              </a:defRPr>
            </a:lvl1pPr>
          </a:lstStyle>
          <a:p>
            <a:pPr algn="ctr">
              <a:lnSpc>
                <a:spcPct val="150000"/>
              </a:lnSpc>
            </a:pPr>
            <a:r>
              <a:rPr kumimoji="1" lang="zh-CN" altLang="en-US" sz="3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集团自助早餐标准</a:t>
            </a:r>
            <a:endParaRPr kumimoji="1" lang="en-US" altLang="zh-CN" sz="3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>
              <a:lnSpc>
                <a:spcPct val="150000"/>
              </a:lnSpc>
            </a:pPr>
            <a:r>
              <a:rPr kumimoji="1" lang="en-US" altLang="zh-CN" sz="2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1" lang="zh-CN" altLang="en-US" sz="2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温度</a:t>
            </a:r>
            <a:r>
              <a:rPr kumimoji="1"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标准与</a:t>
            </a:r>
            <a:r>
              <a:rPr kumimoji="1" lang="zh-CN" altLang="en-US" sz="2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保温改善方法</a:t>
            </a:r>
            <a:endParaRPr kumimoji="1"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Shape 12"/>
          <p:cNvSpPr/>
          <p:nvPr/>
        </p:nvSpPr>
        <p:spPr>
          <a:xfrm>
            <a:off x="4906878" y="4941168"/>
            <a:ext cx="2378245" cy="346249"/>
          </a:xfrm>
          <a:prstGeom prst="rect">
            <a:avLst/>
          </a:prstGeom>
          <a:ln w="12700">
            <a:miter lim="400000"/>
          </a:ln>
        </p:spPr>
        <p:txBody>
          <a:bodyPr wrap="square" lIns="19050" tIns="19050" rIns="19050" bIns="19050" anchor="ctr">
            <a:spAutoFit/>
          </a:bodyPr>
          <a:lstStyle>
            <a:lvl1pPr>
              <a:defRPr sz="9000" b="1">
                <a:solidFill>
                  <a:srgbClr val="4D4E4C"/>
                </a:solidFill>
                <a:latin typeface="冬青黑体简体中文 W3"/>
                <a:ea typeface="冬青黑体简体中文 W3"/>
                <a:cs typeface="冬青黑体简体中文 W3"/>
                <a:sym typeface="冬青黑体简体中文 W3"/>
              </a:defRPr>
            </a:lvl1pPr>
          </a:lstStyle>
          <a:p>
            <a:pPr algn="ctr" hangingPunct="0">
              <a:defRPr/>
            </a:pPr>
            <a:r>
              <a:rPr kumimoji="1"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集团运营部</a:t>
            </a:r>
            <a:endParaRPr kumimoji="1"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074648" y="5301208"/>
            <a:ext cx="40427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hangingPunct="0">
              <a:defRPr/>
            </a:pPr>
            <a:r>
              <a:rPr kumimoji="1"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冬青黑体简体中文 W3"/>
              </a:rPr>
              <a:t>2025</a:t>
            </a:r>
            <a:r>
              <a:rPr kumimoji="1"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冬青黑体简体中文 W3"/>
              </a:rPr>
              <a:t>年</a:t>
            </a:r>
            <a:r>
              <a:rPr kumimoji="1"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冬青黑体简体中文 W3"/>
              </a:rPr>
              <a:t>5</a:t>
            </a:r>
            <a:r>
              <a:rPr kumimoji="1"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冬青黑体简体中文 W3"/>
              </a:rPr>
              <a:t>月</a:t>
            </a:r>
            <a:endParaRPr kumimoji="1"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sym typeface="冬青黑体简体中文 W3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699960" y="1161670"/>
            <a:ext cx="2304256" cy="17281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文本框 2"/>
          <p:cNvSpPr txBox="1"/>
          <p:nvPr/>
        </p:nvSpPr>
        <p:spPr>
          <a:xfrm>
            <a:off x="5807968" y="1434409"/>
            <a:ext cx="5472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标准温度：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50°c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±3°c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底线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温度： ≥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35°c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测量方法：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测温枪打在食物的不同部位，检测整体温度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否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符合标准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800478" y="3375341"/>
            <a:ext cx="548009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标准温度：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8°c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±3°c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底线温度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 ≤ </a:t>
            </a:r>
            <a:r>
              <a:rPr lang="en-GB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12°c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（在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月至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月期间，如酒店</a:t>
            </a:r>
            <a:r>
              <a:rPr lang="zh-CN" altLang="en-US" sz="1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提供果汁，</a:t>
            </a:r>
            <a:endParaRPr lang="en-US" altLang="zh-CN" sz="14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</a:t>
            </a:r>
            <a:r>
              <a:rPr lang="zh-CN" altLang="en-US" sz="1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达到此标准）</a:t>
            </a:r>
            <a:endParaRPr lang="en-US" altLang="zh-CN" sz="1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测量方法：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杯子接取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半杯果汁，检测无泡沫处的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液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面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温度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800478" y="5298546"/>
            <a:ext cx="54800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标准温度：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8°c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±3°c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底线温度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 ≤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12°c</a:t>
            </a:r>
            <a:endParaRPr lang="en-US" altLang="zh-CN" sz="1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测量方法：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测温枪打在酸奶包装盒上，检测温度是否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符合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960" y="4941168"/>
            <a:ext cx="2336752" cy="1632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1" name="直接连接符 7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2699960" y="3087368"/>
            <a:ext cx="2336752" cy="1637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文本框 15"/>
          <p:cNvSpPr txBox="1"/>
          <p:nvPr/>
        </p:nvSpPr>
        <p:spPr>
          <a:xfrm>
            <a:off x="963936" y="1856489"/>
            <a:ext cx="12939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1"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煎</a:t>
            </a:r>
            <a:r>
              <a:rPr kumimoji="1"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炸食物</a:t>
            </a:r>
            <a:endParaRPr kumimoji="1"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61291" y="5588228"/>
            <a:ext cx="8835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1"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酸奶</a:t>
            </a:r>
            <a:endParaRPr kumimoji="1"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998829" y="332656"/>
            <a:ext cx="6030436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二、红外测温仪早餐温度测量方法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66905" y="3662097"/>
            <a:ext cx="8835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1"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果汁</a:t>
            </a:r>
            <a:endParaRPr kumimoji="1"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8843" y="407781"/>
            <a:ext cx="360040" cy="360040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580851" y="551797"/>
            <a:ext cx="360040" cy="36004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99527" y="548913"/>
            <a:ext cx="5904656" cy="662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三、常见保温不佳原因及改善方法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783116" y="1628597"/>
            <a:ext cx="6096000" cy="3964305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 algn="just">
              <a:lnSpc>
                <a:spcPct val="18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明档面食类常见保温不佳原因及改善方法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algn="just">
              <a:lnSpc>
                <a:spcPct val="18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热饮常见保温不佳原因及改善方法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algn="just">
              <a:lnSpc>
                <a:spcPct val="18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汤粥常见保温不佳原因及改善方法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algn="just">
              <a:lnSpc>
                <a:spcPct val="18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蒸点常见保温不佳原因及改善方法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algn="just">
              <a:lnSpc>
                <a:spcPct val="18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主食、炒菜常见保温不佳原因及改善方法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algn="just">
              <a:lnSpc>
                <a:spcPct val="18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蛋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、肠、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杂粮常见保温不佳原因及改善方法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algn="just">
              <a:lnSpc>
                <a:spcPct val="18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煎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炸食物常见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保温不佳原因及改善方法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algn="just">
              <a:lnSpc>
                <a:spcPct val="18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果汁类常见保温不佳原因及改善方法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algn="just">
              <a:lnSpc>
                <a:spcPct val="18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酸奶常见保温不佳原因及改善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algn="just">
              <a:lnSpc>
                <a:spcPct val="18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其它问题原因及改善方法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26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231904" y="1772816"/>
            <a:ext cx="51845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汤头保温温度设置不足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：将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汤头加热并保持在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70°c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以上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原因二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煮好的面食长时间摆放在餐台上，无人领取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：现点现做，及时提醒客人取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餐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原因三：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未提前预热汤头保温设备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应提前预热保温设备，并掌控好开餐时间，出餐前将汤头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煮沸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983432" y="233324"/>
            <a:ext cx="75608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明档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面食常见保温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不佳原因及改善方法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3472" y="2606001"/>
            <a:ext cx="3175000" cy="2095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矩形 19"/>
          <p:cNvSpPr/>
          <p:nvPr/>
        </p:nvSpPr>
        <p:spPr>
          <a:xfrm>
            <a:off x="508843" y="407781"/>
            <a:ext cx="360040" cy="360040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580851" y="551797"/>
            <a:ext cx="360040" cy="36004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直接连接符 54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5047400" y="1130198"/>
            <a:ext cx="6233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原因一 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通电热饮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鼎未能正确使用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改善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：热饮加入容器前先预热至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℃以上，并且设备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保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温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档位开至最大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1" cstate="hqprint"/>
          <a:srcRect/>
          <a:stretch>
            <a:fillRect/>
          </a:stretch>
        </p:blipFill>
        <p:spPr>
          <a:xfrm>
            <a:off x="2135027" y="3140968"/>
            <a:ext cx="1857076" cy="17238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" name="图片 31" descr="图片包含 咖啡, 杯子, 室内, 人员&#10;&#10;&#10;&#10;自动生成的说明"/>
          <p:cNvPicPr>
            <a:picLocks noChangeAspect="1"/>
          </p:cNvPicPr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2113482" y="1124744"/>
            <a:ext cx="1860028" cy="17260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矩形 4"/>
          <p:cNvSpPr/>
          <p:nvPr/>
        </p:nvSpPr>
        <p:spPr>
          <a:xfrm>
            <a:off x="5047400" y="5136100"/>
            <a:ext cx="6233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原因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咖啡玻璃保温壶未能合理使用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及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员工未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及时发现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改善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方法：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热饮加入容器前先预热至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以上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员工及时打开设备保温功能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键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并随时检查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83432" y="233324"/>
            <a:ext cx="64807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热饮常见保温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不佳原因及改善方法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08843" y="407781"/>
            <a:ext cx="360040" cy="360040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0" name="矩形 19"/>
          <p:cNvSpPr/>
          <p:nvPr/>
        </p:nvSpPr>
        <p:spPr>
          <a:xfrm>
            <a:off x="580851" y="551797"/>
            <a:ext cx="360040" cy="36004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5047400" y="3317815"/>
            <a:ext cx="6233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原因二：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保温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壶未能合理使用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热饮加入容器前先预热至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℃以上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482" y="5155120"/>
            <a:ext cx="1907704" cy="1430778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1" cstate="hqprint"/>
          <a:srcRect/>
          <a:stretch>
            <a:fillRect/>
          </a:stretch>
        </p:blipFill>
        <p:spPr>
          <a:xfrm>
            <a:off x="2117752" y="3126844"/>
            <a:ext cx="2322064" cy="1598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8860" y="4972147"/>
            <a:ext cx="2310956" cy="16252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文本框 22"/>
          <p:cNvSpPr txBox="1"/>
          <p:nvPr/>
        </p:nvSpPr>
        <p:spPr>
          <a:xfrm>
            <a:off x="5043501" y="1772816"/>
            <a:ext cx="6300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原因一：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设备保温档位设置不合理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：应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将设备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提前高挡位预热后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转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至中高档保温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043501" y="3467908"/>
            <a:ext cx="66691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原因二：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布菲炉放置时，误触电磁板按键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造成设备关闭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：布菲炉不遮盖控制按键，或控制按键使用胶布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隔离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043501" y="5369250"/>
            <a:ext cx="63003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原因三：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后厨盛装备用粥的电饭煲未开启保温状态，且未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锅盖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密封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：电饭煲开启保温档，盖好盖子，补餐前可再次加热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片 2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7752" y="1268760"/>
            <a:ext cx="2322064" cy="1633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8" name="矩形 37"/>
          <p:cNvSpPr/>
          <p:nvPr/>
        </p:nvSpPr>
        <p:spPr>
          <a:xfrm>
            <a:off x="983432" y="233324"/>
            <a:ext cx="64087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汤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粥常见保温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不佳原因及改善方法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508843" y="407781"/>
            <a:ext cx="360040" cy="360040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2" name="矩形 41"/>
          <p:cNvSpPr/>
          <p:nvPr/>
        </p:nvSpPr>
        <p:spPr>
          <a:xfrm>
            <a:off x="580851" y="551797"/>
            <a:ext cx="360040" cy="36004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" name="椭圆 1"/>
          <p:cNvSpPr/>
          <p:nvPr/>
        </p:nvSpPr>
        <p:spPr>
          <a:xfrm>
            <a:off x="2567608" y="4437112"/>
            <a:ext cx="864096" cy="432048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89870" y="1268760"/>
            <a:ext cx="2277938" cy="16235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4590" y="3114556"/>
            <a:ext cx="2293218" cy="16235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3" name="直接连接符 22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/>
        </p:nvSpPr>
        <p:spPr>
          <a:xfrm>
            <a:off x="4871864" y="3797531"/>
            <a:ext cx="6240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原因三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用布菲炉来盛装蒸点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：食物盆更换为底部带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孔型，并开至合适档位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894131" y="5229200"/>
            <a:ext cx="6240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原因四：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新式设备，员工不会设置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：管理人员编写使用方法，培训厨房员工使用设备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8" name="图片 27" descr="图片包含 餐桌, 室内, 美食, 碗&#10;&#10;&#10;&#10;自动生成的说明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3552" y="4965534"/>
            <a:ext cx="2304256" cy="16318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6" name="文本框 35"/>
          <p:cNvSpPr txBox="1"/>
          <p:nvPr/>
        </p:nvSpPr>
        <p:spPr>
          <a:xfrm>
            <a:off x="4871864" y="1007493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原因一：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设备保温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功能不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达标准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检查设备开至保温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档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时，底部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产生蒸汽是否充足，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设备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有缺陷，需进行更换</a:t>
            </a: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983432" y="233324"/>
            <a:ext cx="66247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蒸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点常见保温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不佳原因及改善方法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508843" y="407781"/>
            <a:ext cx="360040" cy="360040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1" name="矩形 40"/>
          <p:cNvSpPr/>
          <p:nvPr/>
        </p:nvSpPr>
        <p:spPr>
          <a:xfrm>
            <a:off x="580851" y="551797"/>
            <a:ext cx="360040" cy="36004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4849701" y="2300679"/>
            <a:ext cx="6048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原因二：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未提前预热保温设备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提前预热保温设备，温度达到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90°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以上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厨师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掌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控开餐时间，将刚蒸好的蒸点放置保温设备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中保温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1" cstate="hqprint"/>
          <a:srcRect/>
          <a:stretch>
            <a:fillRect/>
          </a:stretch>
        </p:blipFill>
        <p:spPr>
          <a:xfrm>
            <a:off x="2064076" y="3068962"/>
            <a:ext cx="2288253" cy="15841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7" name="直接连接符 26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5056822" y="3323892"/>
            <a:ext cx="62237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原因二：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设备保温档位未合理设置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：厨房厨师或管理人员，测试并确定设备合理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保温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档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位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043502" y="5027692"/>
            <a:ext cx="57330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：后厨补充菜品无任何保温措施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：主食类放入保温箱保温，保温箱温度调至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80°C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，肉类及海鲜中心温度应在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65°c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以上。如无保温设施，主食、热菜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类出餐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前应二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次加热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至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65°c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以上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63552" y="4880768"/>
            <a:ext cx="2288778" cy="1716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3" cstate="hqprint"/>
          <a:srcRect/>
          <a:stretch>
            <a:fillRect/>
          </a:stretch>
        </p:blipFill>
        <p:spPr>
          <a:xfrm>
            <a:off x="2064076" y="1268760"/>
            <a:ext cx="2288253" cy="15841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2" name="文本框 41"/>
          <p:cNvSpPr txBox="1"/>
          <p:nvPr/>
        </p:nvSpPr>
        <p:spPr>
          <a:xfrm>
            <a:off x="5043502" y="1700808"/>
            <a:ext cx="6237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：设备未开启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：开餐前必须专人再次检查全部设备是否开启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983432" y="233324"/>
            <a:ext cx="74168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主食、热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菜常见保温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不佳原因及改善方法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508843" y="407781"/>
            <a:ext cx="360040" cy="360040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7" name="矩形 46"/>
          <p:cNvSpPr/>
          <p:nvPr/>
        </p:nvSpPr>
        <p:spPr>
          <a:xfrm>
            <a:off x="580851" y="551797"/>
            <a:ext cx="360040" cy="36004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26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1" cstate="hqprint"/>
          <a:srcRect/>
          <a:stretch>
            <a:fillRect/>
          </a:stretch>
        </p:blipFill>
        <p:spPr>
          <a:xfrm>
            <a:off x="1769759" y="1412776"/>
            <a:ext cx="2742065" cy="19459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1769757" y="3933056"/>
            <a:ext cx="2742065" cy="20162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文本框 15"/>
          <p:cNvSpPr txBox="1"/>
          <p:nvPr/>
        </p:nvSpPr>
        <p:spPr>
          <a:xfrm>
            <a:off x="5087888" y="3790834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原因二：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设备保温档位未合理设置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：管理人员测试合理档位，培训员工学习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087888" y="1758163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原因一：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备用食物未保温存放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：放入蒸箱保温，或二次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加热至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65°c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以上再出餐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983432" y="233324"/>
            <a:ext cx="81369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蛋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、肠、杂粮常见保温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不佳原因及改善方法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508843" y="407781"/>
            <a:ext cx="360040" cy="360040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2" name="矩形 31"/>
          <p:cNvSpPr/>
          <p:nvPr/>
        </p:nvSpPr>
        <p:spPr>
          <a:xfrm>
            <a:off x="580851" y="551797"/>
            <a:ext cx="360040" cy="36004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5087888" y="5214445"/>
            <a:ext cx="53285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原因三：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酒精设备保温布菲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管理人员开餐前及用餐时间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段应时常检查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酒精保温灯是否熄灭并及时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替换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44122" y="1288334"/>
            <a:ext cx="2323685" cy="1612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64524" y="3068960"/>
            <a:ext cx="2303283" cy="16199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8" name="直接连接符 26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5013580" y="1728045"/>
            <a:ext cx="62587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原因一：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未使用保温设备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：采购保温暖灯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原因二：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设备未及时报修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：设备损坏及时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报修，酒店可准备备用灯泡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原因三：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保温暖灯距离食物过远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：垫高托盘，使暖灯与食物保持合适的距离（约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35cm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983432" y="233324"/>
            <a:ext cx="71287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煎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炸食物常见保温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不佳原因及改善方法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44123" y="4857111"/>
            <a:ext cx="2323684" cy="16352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33" name="直接箭头连接符 24"/>
          <p:cNvCxnSpPr/>
          <p:nvPr/>
        </p:nvCxnSpPr>
        <p:spPr>
          <a:xfrm>
            <a:off x="3431704" y="5168908"/>
            <a:ext cx="17704" cy="756922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/>
          <p:cNvSpPr/>
          <p:nvPr/>
        </p:nvSpPr>
        <p:spPr>
          <a:xfrm>
            <a:off x="4628073" y="6453235"/>
            <a:ext cx="12067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间距过大</a:t>
            </a:r>
            <a:endParaRPr lang="en-US" altLang="zh-CN" sz="1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5" name="直接箭头连接符 30"/>
          <p:cNvCxnSpPr/>
          <p:nvPr/>
        </p:nvCxnSpPr>
        <p:spPr>
          <a:xfrm flipH="1" flipV="1">
            <a:off x="3575721" y="5805265"/>
            <a:ext cx="1080119" cy="6870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508843" y="407781"/>
            <a:ext cx="360040" cy="360040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9" name="矩形 38"/>
          <p:cNvSpPr/>
          <p:nvPr/>
        </p:nvSpPr>
        <p:spPr>
          <a:xfrm>
            <a:off x="580851" y="551797"/>
            <a:ext cx="360040" cy="36004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26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5008695" y="2738629"/>
            <a:ext cx="6559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原因二：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无内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胆型普通饮料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鼎中果汁温度过高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 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08696" y="1411929"/>
            <a:ext cx="53369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原因一：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保温桶内无冰块，冷饮无法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保温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：保温桶加入冰水，中途适量补充冰块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降温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图片 20" descr="图片包含 室内, 餐桌&#10;&#10;&#10;&#10;自动生成的说明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82290" y="2852462"/>
            <a:ext cx="2357526" cy="16425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6418" y="1163264"/>
            <a:ext cx="1381784" cy="14872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文本框 18"/>
          <p:cNvSpPr txBox="1"/>
          <p:nvPr/>
        </p:nvSpPr>
        <p:spPr>
          <a:xfrm>
            <a:off x="5008695" y="5377920"/>
            <a:ext cx="53369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原因三：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冰柱内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胆型冷饮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鼎中果汁温度过高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：冰柱内胆中及时补充冰块降温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2105761" y="4696943"/>
            <a:ext cx="2334055" cy="15240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9" name="直接箭头连接符 8"/>
          <p:cNvCxnSpPr/>
          <p:nvPr/>
        </p:nvCxnSpPr>
        <p:spPr>
          <a:xfrm flipV="1">
            <a:off x="2711624" y="5013444"/>
            <a:ext cx="465686" cy="13620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2222089" y="6389738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冰柱内胆中加入冰块</a:t>
            </a:r>
            <a:endParaRPr lang="zh-CN" altLang="en-US" sz="1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983432" y="233324"/>
            <a:ext cx="64087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果汁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类常见保温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不佳原因及改善方法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508843" y="407781"/>
            <a:ext cx="360040" cy="360040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2" name="矩形 31"/>
          <p:cNvSpPr/>
          <p:nvPr/>
        </p:nvSpPr>
        <p:spPr>
          <a:xfrm>
            <a:off x="580851" y="551797"/>
            <a:ext cx="360040" cy="36004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5008695" y="3494406"/>
            <a:ext cx="6096000" cy="11568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配备小冰桶，客人自行添加冰块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果汁倒入容器前需冷藏，并在鼎内加入适量冰块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更换为内胆型饮料鼎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51384" y="1268760"/>
            <a:ext cx="7488832" cy="595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中国人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的饮食习惯是以热食为主，因而中式菜品特别讲究菜肴进食时的温度。实际上，科学家发现，食品的质地、香味、口味等，都受到温度的影响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温度对嗅觉影响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热是食物香味挥发的重要条件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，如果食物温度不当，食物特有的气味就不能呈现及发挥，自然会使得客人对食物质量的评价不会太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高。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温度对视觉影响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适合的温度能保证菜肴的视觉效应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，例如保温良好，色泽诱人的热菜如果冷却，油脂会凝结，让人觉得油腻，菜品也会原先得饱满光亮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状态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变得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瘪缩，既影响美观又让人觉得分量不足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温度对味觉影响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食物冷热产生的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温感，是影响味觉的重要因素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。目前食品界公认：一般热菜，粥品，汤类在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60~65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℃左右口感及味道最好；蔬菜类最宜在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~60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℃食用；牛奶在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~70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℃，最鲜美且健康，凉菜，果汁，水果等在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℃体感最佳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317657" y="396517"/>
            <a:ext cx="35846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早餐食物温度标准的意义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587" y="1791412"/>
            <a:ext cx="2824989" cy="423748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26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5044420" y="1626089"/>
            <a:ext cx="5883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原因一：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酸奶常温展示，无保温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措施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：后厨酸奶存放于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冰箱内，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出餐时酸奶底部铺冰块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085762" y="3589954"/>
            <a:ext cx="5841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原因二：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冰块量不足，无法接触到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酸奶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：添加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冰块与酸奶接触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，才能起到良好保温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效果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 descr="图片包含 室内, 餐桌, 美食&#10;&#10;&#10;&#10;自动生成的说明"/>
          <p:cNvPicPr>
            <a:picLocks noChangeAspect="1"/>
          </p:cNvPicPr>
          <p:nvPr/>
        </p:nvPicPr>
        <p:blipFill rotWithShape="1">
          <a:blip r:embed="rId1" cstate="print"/>
          <a:srcRect/>
          <a:stretch>
            <a:fillRect/>
          </a:stretch>
        </p:blipFill>
        <p:spPr>
          <a:xfrm>
            <a:off x="2063552" y="1268760"/>
            <a:ext cx="2448272" cy="17895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2" cstate="hqprint"/>
          <a:srcRect/>
          <a:stretch>
            <a:fillRect/>
          </a:stretch>
        </p:blipFill>
        <p:spPr>
          <a:xfrm>
            <a:off x="2083272" y="3539573"/>
            <a:ext cx="2448272" cy="17627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9" name="矩形 28"/>
          <p:cNvSpPr/>
          <p:nvPr/>
        </p:nvSpPr>
        <p:spPr>
          <a:xfrm>
            <a:off x="983432" y="233324"/>
            <a:ext cx="64807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酸奶常见保温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不佳原因及改善方法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08843" y="407781"/>
            <a:ext cx="360040" cy="360040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3" name="矩形 32"/>
          <p:cNvSpPr/>
          <p:nvPr/>
        </p:nvSpPr>
        <p:spPr>
          <a:xfrm>
            <a:off x="580851" y="551797"/>
            <a:ext cx="360040" cy="36004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5124786" y="508518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原因三：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酸奶不冷藏储存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改善方法：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购买酸奶要特别注意生产日期，应储存温度在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2-6°C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的冷藏柜内，保质期大约为两周到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三周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26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282155" y="1584117"/>
            <a:ext cx="5883274" cy="8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原因一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餐厅室温影响菜品温度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改善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建议餐厅温度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设置为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20~26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82154" y="3181125"/>
            <a:ext cx="8630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原因二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特殊地域的气候原因影响菜品温度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改善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：中国幅员辽阔，如遇特殊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地域因素，造成菜品保温不达标准，可向事业部说明原因，提出特殊申请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983432" y="233324"/>
            <a:ext cx="64807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其它问题原因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及改善方法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08843" y="407781"/>
            <a:ext cx="360040" cy="360040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3" name="矩形 32"/>
          <p:cNvSpPr/>
          <p:nvPr/>
        </p:nvSpPr>
        <p:spPr>
          <a:xfrm>
            <a:off x="580851" y="551797"/>
            <a:ext cx="360040" cy="36004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282154" y="5122086"/>
            <a:ext cx="8054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原因三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绿叶菜长时间保温变色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改善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应尽量避免使用易变色的绿叶菜，未来可参考集团推荐热菜食谱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33159" y="1007294"/>
            <a:ext cx="10515600" cy="69351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后续行动计划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93199" y="1915026"/>
            <a:ext cx="8923281" cy="288212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        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：发布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-05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：各事业部确定设备器皿及操作规范改进方案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各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事业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部培训落实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月：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纳入质检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912823" y="2996952"/>
            <a:ext cx="23663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Thanks   </a:t>
            </a:r>
            <a:endParaRPr lang="zh-CN" altLang="en-US" sz="4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600713" y="2332151"/>
            <a:ext cx="8896780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新装修的，大堂和走廊还是有点味道，房间里面要好很多。总的来说保持了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的品质，但是早饭还有待改进，保温做的不好，八点过去，很多菜，还有蒸的包子饺子都是有点冷了。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(2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月）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房间大姐打扫的很干净，但是早上的早点又开始让我感觉这不是华住品牌的标准，早点的热菜全是凉的吃的很不舒服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月）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……….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重点说一下早餐，用餐的地方很冷，果汁牛奶豆浆基本都是冷的，粥是温的，所有热菜基本也都是微微温，米饭非常冷，两个阿姨站那里对着食物聊天，前台趴在那玩手机，不要求你们跟洲际智选学习，至少也要跟如家精选比较一下吧，感觉近几年华住膨胀越来越不注意软件了。（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月）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早餐饭冷的，能否改善一下，我每星期要到贵旅馆吃一到二次冷饭，真不想住了！（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月）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52018" y="4725144"/>
            <a:ext cx="102285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早餐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食物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的保温一旦出现问题，会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对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宾客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入住体验产生直接的影响。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夏季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宾客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仍旧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会对菜品的温度有一定要求；而冬季，因菜品保温不佳产生的差评，往往大幅度增加。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为了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使宾客吃到有“温度”的早餐，提升满意度，本标准规范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了集团早餐食物在自助餐台展示时，温度的标准和底线。且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提供了相应的管理检查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方法、主要原因分析和参考解决方案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576251" y="2204864"/>
            <a:ext cx="9039498" cy="230425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1042539" y="1527175"/>
            <a:ext cx="2012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宾客满意度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317657" y="396517"/>
            <a:ext cx="35846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早餐食物温度标准的意义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871864" y="2584474"/>
            <a:ext cx="5109091" cy="16890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一、自助早餐餐台陈列食物温度标准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二、红外测温仪早餐温度测量方法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三、常见保温不佳原因及改善方法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174584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174584" y="0"/>
            <a:ext cx="1116124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265872" y="1"/>
            <a:ext cx="1068988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106688" y="3075057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998829" y="332656"/>
            <a:ext cx="6030436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986909" y="341674"/>
            <a:ext cx="5109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一、自助早餐餐台陈列食物温度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43472" y="422108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早餐</a:t>
            </a:r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种类明细：</a:t>
            </a:r>
            <a:endParaRPr lang="zh-CN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lvl="1" algn="just"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明档面食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汤面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汤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馄饨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lvl="1" algn="just">
              <a:lnSpc>
                <a:spcPct val="150000"/>
              </a:lnSpc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* 拌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面类不做要求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 algn="just">
              <a:lnSpc>
                <a:spcPct val="150000"/>
              </a:lnSpc>
            </a:pPr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热饮：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牛奶，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豆浆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，咖啡，红茶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lvl="1" algn="just">
              <a:lnSpc>
                <a:spcPct val="150000"/>
              </a:lnSpc>
            </a:pPr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汤粥：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白粥，花式粥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，银耳汤等</a:t>
            </a:r>
            <a:endParaRPr lang="zh-CN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lvl="1" algn="just">
              <a:lnSpc>
                <a:spcPct val="150000"/>
              </a:lnSpc>
            </a:pPr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蒸点：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包子，馒头，烧卖，花卷等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lvl="1" algn="just">
              <a:lnSpc>
                <a:spcPct val="150000"/>
              </a:lnSpc>
            </a:pPr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主食：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炒饭，炒面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/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米粉，炒河粉等</a:t>
            </a:r>
            <a:endParaRPr lang="zh-CN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397902" y="4590420"/>
            <a:ext cx="48359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热菜：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荤热菜，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纯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素菜，半荤半素</a:t>
            </a:r>
            <a:endParaRPr lang="zh-CN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蛋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</a:t>
            </a:r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白煮蛋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肠</a:t>
            </a:r>
            <a:r>
              <a:rPr lang="en-US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</a:t>
            </a:r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早餐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肠</a:t>
            </a:r>
            <a:endParaRPr lang="zh-CN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杂粮：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红薯，玉米，山药，南瓜，紫薯，芋头等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煎炸食物：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油条，春卷，南瓜饼，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荷包蛋，培根等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08843" y="407781"/>
            <a:ext cx="360040" cy="360040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580851" y="551797"/>
            <a:ext cx="360040" cy="36004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graphicFrame>
        <p:nvGraphicFramePr>
          <p:cNvPr id="25" name="表格 24"/>
          <p:cNvGraphicFramePr>
            <a:graphicFrameLocks noGrp="1"/>
          </p:cNvGraphicFramePr>
          <p:nvPr/>
        </p:nvGraphicFramePr>
        <p:xfrm>
          <a:off x="688863" y="1661351"/>
          <a:ext cx="10711873" cy="564910"/>
        </p:xfrm>
        <a:graphic>
          <a:graphicData uri="http://schemas.openxmlformats.org/drawingml/2006/table">
            <a:tbl>
              <a:tblPr/>
              <a:tblGrid>
                <a:gridCol w="990694"/>
                <a:gridCol w="160258"/>
                <a:gridCol w="906924"/>
                <a:gridCol w="786727"/>
                <a:gridCol w="786727"/>
                <a:gridCol w="786727"/>
                <a:gridCol w="786727"/>
                <a:gridCol w="786727"/>
                <a:gridCol w="786727"/>
                <a:gridCol w="786727"/>
                <a:gridCol w="786727"/>
                <a:gridCol w="786727"/>
                <a:gridCol w="786727"/>
                <a:gridCol w="786727"/>
              </a:tblGrid>
              <a:tr h="28245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标准温度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明档面食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热饮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汤粥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蒸点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主食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热菜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蛋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肠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杂粮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果汁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酸奶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煎炸食物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2455"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65°c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65°c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65°c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65°c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65°c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60°c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60°c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60°c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60°c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50°c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9" name="文本框 38"/>
          <p:cNvSpPr txBox="1"/>
          <p:nvPr/>
        </p:nvSpPr>
        <p:spPr>
          <a:xfrm>
            <a:off x="8347722" y="3995323"/>
            <a:ext cx="3095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果汁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-9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月期间需达到此</a:t>
            </a:r>
            <a:r>
              <a:rPr lang="zh-CN" altLang="en-US" sz="1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  <a:endParaRPr lang="en-US" altLang="zh-CN" sz="14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其它菜品暂不做要求</a:t>
            </a:r>
            <a:endParaRPr lang="zh-CN" altLang="en-US" sz="1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1765824" y="1172671"/>
            <a:ext cx="784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所有酒店应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力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求达到下列标准温度（</a:t>
            </a:r>
            <a:r>
              <a:rPr lang="en-US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±3°c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）。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792920" y="2874422"/>
            <a:ext cx="9649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质检时需符合下列底线温度要求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1765824" y="1511225"/>
            <a:ext cx="9703265" cy="869164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8" name="表格 27"/>
          <p:cNvGraphicFramePr>
            <a:graphicFrameLocks noGrp="1"/>
          </p:cNvGraphicFramePr>
          <p:nvPr/>
        </p:nvGraphicFramePr>
        <p:xfrm>
          <a:off x="687942" y="3326304"/>
          <a:ext cx="10712794" cy="555780"/>
        </p:xfrm>
        <a:graphic>
          <a:graphicData uri="http://schemas.openxmlformats.org/drawingml/2006/table">
            <a:tbl>
              <a:tblPr/>
              <a:tblGrid>
                <a:gridCol w="990778"/>
                <a:gridCol w="160272"/>
                <a:gridCol w="906999"/>
                <a:gridCol w="786795"/>
                <a:gridCol w="786795"/>
                <a:gridCol w="786795"/>
                <a:gridCol w="786795"/>
                <a:gridCol w="786795"/>
                <a:gridCol w="786795"/>
                <a:gridCol w="786795"/>
                <a:gridCol w="786795"/>
                <a:gridCol w="786795"/>
                <a:gridCol w="786795"/>
                <a:gridCol w="786795"/>
              </a:tblGrid>
              <a:tr h="2778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底线温度</a:t>
                      </a:r>
                      <a:endParaRPr lang="zh-CN" altLang="en-US" sz="16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明档面食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热饮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汤粥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蒸点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主食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热菜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蛋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肠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杂粮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果汁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酸奶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煎炸食物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7890"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≥55°c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≥55°c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≥55°c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≥55°c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≥50°c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≥50°c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≥45°c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≥45°c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≥45°c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≤12°c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≤12°c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≥35°c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310622" y="2978368"/>
            <a:ext cx="55707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二、红外测温仪早餐温度测量方法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 cstate="print"/>
          <a:srcRect/>
          <a:stretch>
            <a:fillRect/>
          </a:stretch>
        </p:blipFill>
        <p:spPr>
          <a:xfrm>
            <a:off x="7717069" y="2218122"/>
            <a:ext cx="3245158" cy="2382709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圆角矩形 8"/>
          <p:cNvSpPr/>
          <p:nvPr/>
        </p:nvSpPr>
        <p:spPr>
          <a:xfrm>
            <a:off x="998829" y="332656"/>
            <a:ext cx="6030436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二、红外测温仪早餐温度测量方法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022270" y="5013176"/>
            <a:ext cx="46085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注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意 事 项：不要让烟雾或水蒸汽触到感温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区，将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测量单位按键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 ºF&gt;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调整到 ℃单位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测量角度：对准食物维持在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45°-60°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左右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测量距离：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20-30cm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左右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29372" y="2104925"/>
            <a:ext cx="2664413" cy="2740403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938985" y="4224916"/>
            <a:ext cx="15890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装好电池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16019" y="2717528"/>
            <a:ext cx="16254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②枪头对准食物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2359027" y="2566147"/>
            <a:ext cx="1144431" cy="3121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716019" y="3615895"/>
            <a:ext cx="1739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③按压测量扳机等待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1-2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秒后读数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箭头连接符 15"/>
          <p:cNvCxnSpPr/>
          <p:nvPr/>
        </p:nvCxnSpPr>
        <p:spPr>
          <a:xfrm flipV="1">
            <a:off x="2329372" y="3365741"/>
            <a:ext cx="1322283" cy="3229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 flipH="1" flipV="1">
            <a:off x="3954823" y="4111369"/>
            <a:ext cx="949366" cy="19564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内容占位符 2"/>
          <p:cNvSpPr>
            <a:spLocks noGrp="1"/>
          </p:cNvSpPr>
          <p:nvPr>
            <p:ph idx="1"/>
          </p:nvPr>
        </p:nvSpPr>
        <p:spPr>
          <a:xfrm>
            <a:off x="688863" y="4970020"/>
            <a:ext cx="5344964" cy="142815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设备名称：红外测温仪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设备品牌推荐：泰克曼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TECMAN TD360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CASON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佳信，希玛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AR320+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购买渠道：淘宝或京东，价格：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80~140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6528048" y="1960909"/>
            <a:ext cx="0" cy="439031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767408" y="1177148"/>
            <a:ext cx="7015772" cy="41330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要求每个酒店配备一把测温仪，用于餐厅人员快速了解热食温度。（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月前配备到位）</a:t>
            </a:r>
            <a:endParaRPr lang="zh-CN" altLang="en-US" sz="1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8843" y="407781"/>
            <a:ext cx="360040" cy="360040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580851" y="551797"/>
            <a:ext cx="360040" cy="36004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807968" y="1484784"/>
            <a:ext cx="540417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标准温度：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65°c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±3°c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底线温度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 ≥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55°c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测量方法：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测温枪对准碗内汤头，检测温度是否符合标准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99655" y="3375283"/>
            <a:ext cx="5184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标准温度：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65°c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±3°c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底线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温度： ≥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55°c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检量方法：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使用杯子，接取半杯热饮，检测无泡沫处的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液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面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温度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4" name="直接连接符 26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圆角矩形 14"/>
          <p:cNvSpPr/>
          <p:nvPr/>
        </p:nvSpPr>
        <p:spPr>
          <a:xfrm>
            <a:off x="998829" y="332656"/>
            <a:ext cx="6030436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二、红外测温仪早餐温度测量方法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63936" y="1856489"/>
            <a:ext cx="12939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1"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明档面食</a:t>
            </a:r>
            <a:endParaRPr kumimoji="1"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51195" y="3662097"/>
            <a:ext cx="8835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1"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热饮</a:t>
            </a:r>
            <a:endParaRPr kumimoji="1"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51194" y="5588227"/>
            <a:ext cx="8835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1"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汤粥</a:t>
            </a:r>
            <a:endParaRPr kumimoji="1"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Picture 2" descr="https://ss2.bdstatic.com/70cFvnSh_Q1YnxGkpoWK1HF6hhy/it/u=3039263971,2547952079&amp;fm=26&amp;gp=0.jpg"/>
          <p:cNvPicPr>
            <a:picLocks noChangeAspect="1" noChangeArrowheads="1"/>
          </p:cNvPicPr>
          <p:nvPr/>
        </p:nvPicPr>
        <p:blipFill rotWithShape="1">
          <a:blip r:embed="rId1" cstate="hqprint"/>
          <a:srcRect/>
          <a:stretch>
            <a:fillRect/>
          </a:stretch>
        </p:blipFill>
        <p:spPr bwMode="auto">
          <a:xfrm>
            <a:off x="2715995" y="1230362"/>
            <a:ext cx="2339555" cy="15505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960" y="3068960"/>
            <a:ext cx="2355590" cy="1637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图片 25" descr="图片包含 人员, 室内, 餐桌, 地板&#10;&#10;&#10;&#10;自动生成的说明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5994" y="4941167"/>
            <a:ext cx="2320718" cy="1632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0" name="文本框 29"/>
          <p:cNvSpPr txBox="1"/>
          <p:nvPr/>
        </p:nvSpPr>
        <p:spPr>
          <a:xfrm>
            <a:off x="5799655" y="5188847"/>
            <a:ext cx="54809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标准温度：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65°c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±3°c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底线温度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 ≥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55°c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测量方法：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如图所示，取出一勺粥，避开热气，对准勺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粥检测温度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8843" y="407781"/>
            <a:ext cx="360040" cy="360040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580851" y="551797"/>
            <a:ext cx="360040" cy="36004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7"/>
          <p:cNvCxnSpPr/>
          <p:nvPr/>
        </p:nvCxnSpPr>
        <p:spPr>
          <a:xfrm>
            <a:off x="983432" y="908720"/>
            <a:ext cx="10297144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圆角矩形 14"/>
          <p:cNvSpPr/>
          <p:nvPr/>
        </p:nvSpPr>
        <p:spPr>
          <a:xfrm>
            <a:off x="998829" y="332656"/>
            <a:ext cx="6030436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二、红外测温仪早餐温度测量方法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734220" y="1161670"/>
            <a:ext cx="2304257" cy="17281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图片 20" descr="图片包含 美食, 室内, 托盘, 烤炉&#10;&#10;&#10;&#10;自动生成的说明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04456" y="3108191"/>
            <a:ext cx="2332256" cy="16169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960" y="4941168"/>
            <a:ext cx="2345232" cy="1632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" name="文本框 23"/>
          <p:cNvSpPr txBox="1"/>
          <p:nvPr/>
        </p:nvSpPr>
        <p:spPr>
          <a:xfrm>
            <a:off x="613763" y="1856489"/>
            <a:ext cx="8835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1"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蒸点</a:t>
            </a:r>
            <a:endParaRPr kumimoji="1"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13763" y="3657729"/>
            <a:ext cx="14997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1"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主食、热菜</a:t>
            </a:r>
            <a:endParaRPr kumimoji="1"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13763" y="5617467"/>
            <a:ext cx="17043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Ø"/>
              <a:defRPr kumimoji="1" sz="16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蛋</a:t>
            </a:r>
            <a:r>
              <a:rPr lang="zh-CN" altLang="en-US" dirty="0" smtClean="0"/>
              <a:t>、肠、</a:t>
            </a:r>
            <a:r>
              <a:rPr lang="zh-CN" altLang="en-US" dirty="0"/>
              <a:t>杂粮</a:t>
            </a:r>
            <a:endParaRPr lang="zh-CN" altLang="en-US" dirty="0"/>
          </a:p>
        </p:txBody>
      </p:sp>
      <p:sp>
        <p:nvSpPr>
          <p:cNvPr id="30" name="文本框 29"/>
          <p:cNvSpPr txBox="1"/>
          <p:nvPr/>
        </p:nvSpPr>
        <p:spPr>
          <a:xfrm>
            <a:off x="5807968" y="1412141"/>
            <a:ext cx="5472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标准温度：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65°c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±3°c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底线温度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 ≥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55°c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测量方法：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打开盖子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秒后，测量多个蒸点表面，检测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整体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温度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是否符合标准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5807968" y="3340149"/>
            <a:ext cx="5472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标准温度：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主食类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60°c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，热菜类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60°c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±3°c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1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底线温度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主食类≥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50°c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，热菜类≥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50°c</a:t>
            </a:r>
            <a:endPara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测量方法：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打开盖子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秒后，测温枪打在食物的表面，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检测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整体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温度是否符合标准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807968" y="5188848"/>
            <a:ext cx="5472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标准温度：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60°c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±3°c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底线温度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蛋≥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45°c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，肠≥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45°c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，杂粮≥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45°c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测量方法：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打开盖子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秒后，测温枪打在食物的表面，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检测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整体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温度是否符合标准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08843" y="407781"/>
            <a:ext cx="360040" cy="360040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580851" y="551797"/>
            <a:ext cx="360040" cy="36004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commondata" val="eyJoZGlkIjoiNzg1MWQ0NTA2YmI0ZmFjMzc5OTRjMGY0MGYzNmIyNzMifQ=="/>
</p:tagLst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4404</Words>
  <Application>WPS 演示</Application>
  <PresentationFormat>自定义</PresentationFormat>
  <Paragraphs>422</Paragraphs>
  <Slides>23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6" baseType="lpstr">
      <vt:lpstr>Arial</vt:lpstr>
      <vt:lpstr>宋体</vt:lpstr>
      <vt:lpstr>Wingdings</vt:lpstr>
      <vt:lpstr>Wingdings 2</vt:lpstr>
      <vt:lpstr>Wingdings</vt:lpstr>
      <vt:lpstr>冬青黑体简体中文 W3</vt:lpstr>
      <vt:lpstr>黑体</vt:lpstr>
      <vt:lpstr>微软雅黑</vt:lpstr>
      <vt:lpstr>Arial Unicode MS</vt:lpstr>
      <vt:lpstr>Calibri Light</vt:lpstr>
      <vt:lpstr>Calibri</vt:lpstr>
      <vt:lpstr>等线</vt:lpstr>
      <vt:lpstr>HDOfficeLightV0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后续行动计划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杨旭-运营</dc:creator>
  <cp:lastModifiedBy>小石头</cp:lastModifiedBy>
  <cp:revision>326</cp:revision>
  <dcterms:created xsi:type="dcterms:W3CDTF">2019-07-22T06:52:00Z</dcterms:created>
  <dcterms:modified xsi:type="dcterms:W3CDTF">2025-05-11T09:00:59Z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06550F5710D6483E93C44B33AC1E3FB3_12</vt:lpwstr>
  </property>
  <property fmtid="{D5CDD505-2E9C-101B-9397-08002B2CF9AE}" pid="3" name="KSOProductBuildVer">
    <vt:lpwstr>2052-12.1.0.18276</vt:lpwstr>
  </property>
</Properties>
</file>